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9144000" cy="5143500" type="screen16x9"/>
  <p:notesSz cx="6858000" cy="9144000"/>
  <p:embeddedFontLst>
    <p:embeddedFont>
      <p:font typeface="IBM Plex Mono" panose="020B0509050203000203" pitchFamily="49" charset="77"/>
      <p:regular r:id="rId66"/>
      <p:bold r:id="rId67"/>
      <p:italic r:id="rId68"/>
      <p:boldItalic r:id="rId69"/>
    </p:embeddedFont>
    <p:embeddedFont>
      <p:font typeface="IBM Plex Mono Light" panose="020B0409050203000203" pitchFamily="49" charset="77"/>
      <p:regular r:id="rId70"/>
      <p:bold r:id="rId71"/>
      <p:italic r:id="rId72"/>
      <p:boldItalic r:id="rId73"/>
    </p:embeddedFont>
    <p:embeddedFont>
      <p:font typeface="IBM Plex Mono Medium" panose="020B0609050203000203" pitchFamily="49" charset="77"/>
      <p:regular r:id="rId74"/>
      <p:bold r:id="rId75"/>
      <p:italic r:id="rId76"/>
      <p:boldItalic r:id="rId77"/>
    </p:embeddedFont>
    <p:embeddedFont>
      <p:font typeface="Public Sans"/>
      <p:regular r:id="rId78"/>
      <p:bold r:id="rId79"/>
      <p:italic r:id="rId80"/>
      <p:boldItalic r:id="rId81"/>
    </p:embeddedFont>
    <p:embeddedFont>
      <p:font typeface="Public Sans ExtraBold"/>
      <p:bold r:id="rId82"/>
      <p:boldItalic r:id="rId83"/>
    </p:embeddedFont>
    <p:embeddedFont>
      <p:font typeface="Public Sans Medium"/>
      <p:regular r:id="rId84"/>
      <p:bold r:id="rId85"/>
      <p:italic r:id="rId86"/>
      <p:boldItalic r:id="rId87"/>
    </p:embeddedFont>
    <p:embeddedFont>
      <p:font typeface="Public Sans Thin"/>
      <p:regular r:id="rId88"/>
      <p:bold r:id="rId89"/>
      <p:italic r:id="rId90"/>
      <p:bold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8"/>
  </p:normalViewPr>
  <p:slideViewPr>
    <p:cSldViewPr snapToGrid="0">
      <p:cViewPr varScale="1">
        <p:scale>
          <a:sx n="159" d="100"/>
          <a:sy n="159" d="100"/>
        </p:scale>
        <p:origin x="2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schemas.openxmlformats.org/officeDocument/2006/relationships/font" Target="fonts/font19.fntdata"/><Relationship Id="rId89" Type="http://schemas.openxmlformats.org/officeDocument/2006/relationships/font" Target="fonts/font2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90" Type="http://schemas.openxmlformats.org/officeDocument/2006/relationships/font" Target="fonts/font25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font" Target="fonts/font20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openxmlformats.org/officeDocument/2006/relationships/font" Target="fonts/font23.fntdata"/><Relationship Id="rId9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font" Target="fonts/font21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Relationship Id="rId87" Type="http://schemas.openxmlformats.org/officeDocument/2006/relationships/font" Target="fonts/font22.fntdata"/><Relationship Id="rId61" Type="http://schemas.openxmlformats.org/officeDocument/2006/relationships/slide" Target="slides/slide60.xml"/><Relationship Id="rId82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b3ab2e8b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b3ab2e8b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8c05f73be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8c05f73be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8c05f73b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8c05f73b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8c05f73b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8c05f73be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c05f73b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c05f73b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8c05f73b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8c05f73b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8c05f73be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8c05f73be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b3ab2e8ba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b3ab2e8ba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b3ab2e8ba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b3ab2e8ba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8c05f73b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8c05f73b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b3ab2e8b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b3ab2e8b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8c05f73b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8c05f73b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8c05f73b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8c05f73b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8c05f73b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8c05f73b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8c05f73b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28c05f73be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8c05f73be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8c05f73be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8c05f73be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8c05f73be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8c05f73b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8c05f73b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8c05f73b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28c05f73b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8c05f73be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8c05f73be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8c05f73b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8c05f73b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b3ab2e8b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b3ab2e8b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8c05f73be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8c05f73be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b3ab2e8b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b3ab2e8ba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8c05f73be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8c05f73be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8c05f73b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28c05f73b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8c05f73be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28c05f73be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8c05f73b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28c05f73b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8c05f73be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28c05f73be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8c05f73be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28c05f73be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8c05f73be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28c05f73be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8c05f73be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28c05f73be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8c05f73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8c05f73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8c05f73be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8c05f73be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8c05f73be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8c05f73be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8c05f73be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28c05f73be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8c05f73be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8c05f73be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8c05f73be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28c05f73be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8c05f73be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28c05f73be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28c05f73be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28c05f73be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8c05f73be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28c05f73be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8c05f73be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28c05f73be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b3ab2e8ba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2b3ab2e8ba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b3ab2e8b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b3ab2e8b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2b3ab2e8ba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2b3ab2e8ba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b3ab2e8ba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2b3ab2e8ba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2b3ab2e8ba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2b3ab2e8ba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b3ab2e8ba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2b3ab2e8ba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2b3ab2e8ba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2b3ab2e8ba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2b3ab2e8ba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2b3ab2e8ba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2b3ab2e8ba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2b3ab2e8ba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2b3ab2e8ba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2b3ab2e8ba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2b3ab2e8b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2b3ab2e8ba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2b3ab2e8ba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2b3ab2e8ba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b3ab2e8b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b3ab2e8ba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b3ab2e8ba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b3ab2e8ba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b3ab2e8ba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2b3ab2e8ba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b3ab2e8b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2b3ab2e8b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2b3ab2e8b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2b3ab2e8b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b3ab2e8b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b3ab2e8ba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b3ab2e8b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b3ab2e8ba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b3ab2e8ba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b3ab2e8ba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54" name="Google Shape;54;p11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59" name="Google Shape;59;p12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6" name="Google Shape;76;p17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8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80;p18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81;p18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82;p18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7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8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50" name="Google Shape;50;p10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emicoversight.gov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system.digital.gov/documentation/settings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system.digital.gov/components/packages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system.digital.gov/components/packages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18f.gov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designsystem.digital.gov/" TargetMode="External"/><Relationship Id="rId4" Type="http://schemas.openxmlformats.org/officeDocument/2006/relationships/hyperlink" Target="https://github.com/uswd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Monthly Call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311575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2022</a:t>
            </a:r>
            <a:endParaRPr/>
          </a:p>
        </p:txBody>
      </p:sp>
      <p:pic>
        <p:nvPicPr>
          <p:cNvPr id="96" name="Google Shape;96;p19" descr="USWDS logo: Five triangles forming a pentago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65" r="455"/>
          <a:stretch/>
        </p:blipFill>
        <p:spPr>
          <a:xfrm>
            <a:off x="3227925" y="619632"/>
            <a:ext cx="2648400" cy="2533200"/>
          </a:xfrm>
          <a:prstGeom prst="rect">
            <a:avLst/>
          </a:prstGeom>
        </p:spPr>
      </p:pic>
      <p:pic>
        <p:nvPicPr>
          <p:cNvPr id="97" name="Google Shape;97;p19" descr="The USWDS logo with pink spring color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465" r="455"/>
          <a:stretch/>
        </p:blipFill>
        <p:spPr>
          <a:xfrm>
            <a:off x="3227925" y="619632"/>
            <a:ext cx="2648400" cy="2533200"/>
          </a:xfrm>
          <a:prstGeom prst="rect">
            <a:avLst/>
          </a:prstGeom>
        </p:spPr>
      </p:pic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Compile 1.0.0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dk2"/>
                </a:solidFill>
              </a:rPr>
              <a:t>Tuned up for USWDS 3.0</a:t>
            </a:r>
            <a:endParaRPr b="0">
              <a:solidFill>
                <a:schemeClr val="dk2"/>
              </a:solidFill>
            </a:endParaRPr>
          </a:p>
        </p:txBody>
      </p:sp>
      <p:sp>
        <p:nvSpPr>
          <p:cNvPr id="162" name="Google Shape;16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Packages and performance</a:t>
            </a:r>
            <a:endParaRPr b="0">
              <a:solidFill>
                <a:schemeClr val="dk2"/>
              </a:solidFill>
            </a:endParaRPr>
          </a:p>
        </p:txBody>
      </p:sp>
      <p:sp>
        <p:nvSpPr>
          <p:cNvPr id="168" name="Google Shape;16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 1.0</a:t>
            </a: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20 Components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5" name="Google Shape;175;p30" descr="A hexagonal USWDS 1.0 package: 95 KB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176" name="Google Shape;176;p30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 2.0</a:t>
            </a:r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20 Components</a:t>
            </a:r>
            <a:endParaRPr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+"/>
            </a:pPr>
            <a:r>
              <a:rPr lang="en">
                <a:solidFill>
                  <a:schemeClr val="accent1"/>
                </a:solidFill>
              </a:rPr>
              <a:t>Utilities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83" name="Google Shape;183;p31" descr="A hexagonal USWDS 2.0 package: 271 KB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184" name="Google Shape;184;p31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 2.13.2</a:t>
            </a:r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40 Components</a:t>
            </a:r>
            <a:endParaRPr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+"/>
            </a:pPr>
            <a:r>
              <a:rPr lang="en">
                <a:solidFill>
                  <a:schemeClr val="lt1"/>
                </a:solidFill>
              </a:rPr>
              <a:t>Utilities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1" name="Google Shape;191;p32" descr="A hexagonal USWDS 2.13.2 package: 417 KB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192" name="Google Shape;192;p32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 3.0</a:t>
            </a:r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</a:t>
            </a:r>
            <a:r>
              <a:rPr lang="en"/>
              <a:t> plan to keep growing.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9" name="Google Shape;199;p33" descr="19 colorful hexagonal packages inside a larger hexagon package, connected by white line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00" name="Google Shape;200;p33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USWDS can </a:t>
            </a:r>
            <a:br>
              <a:rPr lang="en"/>
            </a:br>
            <a:r>
              <a:rPr lang="en"/>
              <a:t>keep growing </a:t>
            </a:r>
            <a:br>
              <a:rPr lang="en"/>
            </a:br>
            <a:r>
              <a:rPr lang="en"/>
              <a:t>without bloating </a:t>
            </a:r>
            <a:br>
              <a:rPr lang="en"/>
            </a:br>
            <a:r>
              <a:rPr lang="en"/>
              <a:t>your project CSS</a:t>
            </a:r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3.0 </a:t>
            </a:r>
            <a:r>
              <a:rPr lang="en"/>
              <a:t>unbundles</a:t>
            </a:r>
            <a:r>
              <a:rPr lang="en">
                <a:solidFill>
                  <a:schemeClr val="lt1"/>
                </a:solidFill>
              </a:rPr>
              <a:t> the design system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into individual modular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packages.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7" name="Google Shape;207;p34" descr="19 colorful hexagonal packages inside a larger hexagon package, with no more white line connector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08" name="Google Shape;208;p34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package?</a:t>
            </a:r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USWDS, a package </a:t>
            </a:r>
            <a:br>
              <a:rPr lang="en"/>
            </a:br>
            <a:r>
              <a:rPr lang="en"/>
              <a:t>is a independently installable feature or component.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5" name="Google Shape;215;p35" descr="A single small outline of a white hexagon pack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16" name="Google Shape;216;p35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295250" y="280725"/>
            <a:ext cx="3592200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prefixes</a:t>
            </a:r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usa-</a:t>
            </a:r>
            <a:r>
              <a:rPr lang="en"/>
              <a:t>prefixed classes are components.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uswds-</a:t>
            </a:r>
            <a:r>
              <a:rPr lang="en"/>
              <a:t>prefixed packages are everything else: </a:t>
            </a:r>
            <a:br>
              <a:rPr lang="en"/>
            </a:br>
            <a:r>
              <a:rPr lang="en"/>
              <a:t>bundles of multiple components or other non-component styles.</a:t>
            </a:r>
            <a:endParaRPr/>
          </a:p>
        </p:txBody>
      </p:sp>
      <p:pic>
        <p:nvPicPr>
          <p:cNvPr id="223" name="Google Shape;223;p36" descr="A single small outline of a white hexagon pack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usa-banner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29" name="Google Shape;229;p37" descr="A single small green hexagon pack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30" name="Google Shape;230;p37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Hi!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being here!</a:t>
            </a:r>
            <a:endParaRPr/>
          </a:p>
        </p:txBody>
      </p:sp>
      <p:pic>
        <p:nvPicPr>
          <p:cNvPr id="105" name="Google Shape;105;p20" descr="Avatar of Dan William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98200" y="3464650"/>
            <a:ext cx="1347600" cy="1678800"/>
          </a:xfrm>
          <a:prstGeom prst="rect">
            <a:avLst/>
          </a:prstGeom>
        </p:spPr>
      </p:pic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usa-footer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236" name="Google Shape;236;p38" descr="A single small pink hexagon pack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37" name="Google Shape;237;p38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uswds-utilities</a:t>
            </a:r>
            <a:endParaRPr>
              <a:solidFill>
                <a:srgbClr val="3C78D8"/>
              </a:solidFill>
            </a:endParaRPr>
          </a:p>
        </p:txBody>
      </p:sp>
      <p:pic>
        <p:nvPicPr>
          <p:cNvPr id="243" name="Google Shape;243;p39" descr="A single small blue hexagon pack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44" name="Google Shape;244;p39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just the </a:t>
            </a:r>
            <a:br>
              <a:rPr lang="en"/>
            </a:br>
            <a:r>
              <a:rPr lang="en"/>
              <a:t>design system components your project needs</a:t>
            </a:r>
            <a:endParaRPr/>
          </a:p>
        </p:txBody>
      </p:sp>
      <p:sp>
        <p:nvSpPr>
          <p:cNvPr id="250" name="Google Shape;250;p40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don’t use the whole design system, </a:t>
            </a:r>
            <a:br>
              <a:rPr lang="en"/>
            </a:br>
            <a:r>
              <a:rPr lang="en"/>
              <a:t>you shouldn’t include the whole design system in your CSS.</a:t>
            </a:r>
            <a:endParaRPr/>
          </a:p>
        </p:txBody>
      </p:sp>
      <p:pic>
        <p:nvPicPr>
          <p:cNvPr id="251" name="Google Shape;251;p40" descr="A single small outline of a white hexagon pack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52" name="Google Shape;252;p40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footprint</a:t>
            </a:r>
            <a:endParaRPr/>
          </a:p>
        </p:txBody>
      </p:sp>
      <p:sp>
        <p:nvSpPr>
          <p:cNvPr id="258" name="Google Shape;258;p41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the banner and </a:t>
            </a:r>
            <a:br>
              <a:rPr lang="en"/>
            </a:br>
            <a:r>
              <a:rPr lang="en"/>
              <a:t>the footer</a:t>
            </a:r>
            <a:endParaRPr/>
          </a:p>
        </p:txBody>
      </p:sp>
      <p:pic>
        <p:nvPicPr>
          <p:cNvPr id="259" name="Google Shape;259;p41" descr="A white outlined hexagon package is connected to a green and pink hexagon pack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60" name="Google Shape;260;p41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footprint</a:t>
            </a:r>
            <a:endParaRPr/>
          </a:p>
        </p:txBody>
      </p:sp>
      <p:sp>
        <p:nvSpPr>
          <p:cNvPr id="266" name="Google Shape;266;p42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a few components</a:t>
            </a:r>
            <a:endParaRPr/>
          </a:p>
        </p:txBody>
      </p:sp>
      <p:pic>
        <p:nvPicPr>
          <p:cNvPr id="267" name="Google Shape;267;p42" descr="Six hexagon packages are connected with the white outline hexagon in the center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68" name="Google Shape;268;p42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footprint</a:t>
            </a:r>
            <a:endParaRPr/>
          </a:p>
        </p:txBody>
      </p:sp>
      <p:sp>
        <p:nvSpPr>
          <p:cNvPr id="274" name="Google Shape;274;p43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big projects </a:t>
            </a:r>
            <a:br>
              <a:rPr lang="en"/>
            </a:br>
            <a:r>
              <a:rPr lang="en"/>
              <a:t>probably won’t </a:t>
            </a:r>
            <a:br>
              <a:rPr lang="en"/>
            </a:br>
            <a:r>
              <a:rPr lang="en"/>
              <a:t>use every component.</a:t>
            </a:r>
            <a:endParaRPr/>
          </a:p>
        </p:txBody>
      </p:sp>
      <p:pic>
        <p:nvPicPr>
          <p:cNvPr id="275" name="Google Shape;275;p43" descr="13 hexagon packages are connected with the white outline hexagon in the center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76" name="Google Shape;276;p43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only</a:t>
            </a:r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body" idx="1"/>
          </p:nvPr>
        </p:nvSpPr>
        <p:spPr>
          <a:xfrm>
            <a:off x="295251" y="2551950"/>
            <a:ext cx="39066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key package. </a:t>
            </a:r>
            <a:br>
              <a:rPr lang="en"/>
            </a:br>
            <a:r>
              <a:rPr lang="en"/>
              <a:t>Use the design language without adding CSS.</a:t>
            </a:r>
            <a:endParaRPr/>
          </a:p>
        </p:txBody>
      </p:sp>
      <p:pic>
        <p:nvPicPr>
          <p:cNvPr id="283" name="Google Shape;283;p44" descr="A single small outline of a white hexagon pack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84" name="Google Shape;284;p44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uswds-core</a:t>
            </a:r>
            <a:r>
              <a:rPr lang="en"/>
              <a:t> </a:t>
            </a:r>
            <a:br>
              <a:rPr lang="en"/>
            </a:br>
            <a:r>
              <a:rPr lang="en"/>
              <a:t>powers every other package</a:t>
            </a:r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doesn’t emit CSS, </a:t>
            </a:r>
            <a:br>
              <a:rPr lang="en"/>
            </a:br>
            <a:r>
              <a:rPr lang="en"/>
              <a:t>but contains the complete USWDS design language.</a:t>
            </a:r>
            <a:endParaRPr/>
          </a:p>
        </p:txBody>
      </p:sp>
      <p:pic>
        <p:nvPicPr>
          <p:cNvPr id="291" name="Google Shape;291;p45" descr="A large white hexagon encloses the words, TOKENS, FUNCTIONS, MIXINS, SETTINGS, and TABLE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92" name="Google Shape;292;p45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structure</a:t>
            </a:r>
            <a:endParaRPr/>
          </a:p>
        </p:txBody>
      </p:sp>
      <p:sp>
        <p:nvSpPr>
          <p:cNvPr id="298" name="Google Shape;298;p46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individual package includes everything </a:t>
            </a:r>
            <a:br>
              <a:rPr lang="en"/>
            </a:br>
            <a:r>
              <a:rPr lang="en"/>
              <a:t>a component needs </a:t>
            </a:r>
            <a:br>
              <a:rPr lang="en"/>
            </a:br>
            <a:r>
              <a:rPr lang="en"/>
              <a:t>to work. </a:t>
            </a:r>
            <a:endParaRPr/>
          </a:p>
        </p:txBody>
      </p:sp>
      <p:pic>
        <p:nvPicPr>
          <p:cNvPr id="299" name="Google Shape;299;p46" descr="A yellow hexagon includes six colorful hexagons, labeled SASS, TESTS, TEMPLATES, ASSETS, CONTENT, and J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300" name="Google Shape;300;p46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component </a:t>
            </a:r>
            <a:br>
              <a:rPr lang="en"/>
            </a:br>
            <a:r>
              <a:rPr lang="en"/>
              <a:t>is a package</a:t>
            </a:r>
            <a:endParaRPr/>
          </a:p>
        </p:txBody>
      </p:sp>
      <p:sp>
        <p:nvSpPr>
          <p:cNvPr id="306" name="Google Shape;306;p47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have different needs, </a:t>
            </a:r>
            <a:br>
              <a:rPr lang="en"/>
            </a:br>
            <a:r>
              <a:rPr lang="en"/>
              <a:t>but each component </a:t>
            </a:r>
            <a:br>
              <a:rPr lang="en"/>
            </a:br>
            <a:r>
              <a:rPr lang="en"/>
              <a:t>is an individual package.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47" descr="19 colorful hexagons — all the same size — arranged in a larger hexago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308" name="Google Shape;308;p47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 and performance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pic>
        <p:nvPicPr>
          <p:cNvPr id="116" name="Google Shape;116;p21" descr="Avatar of Dan Williams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5100" y="4303925"/>
            <a:ext cx="673800" cy="839400"/>
          </a:xfrm>
          <a:prstGeom prst="rect">
            <a:avLst/>
          </a:prstGeom>
        </p:spPr>
      </p:pic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needs, different sizes</a:t>
            </a:r>
            <a:endParaRPr/>
          </a:p>
        </p:txBody>
      </p:sp>
      <p:sp>
        <p:nvSpPr>
          <p:cNvPr id="314" name="Google Shape;314;p48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packages </a:t>
            </a:r>
            <a:br>
              <a:rPr lang="en"/>
            </a:br>
            <a:r>
              <a:rPr lang="en"/>
              <a:t>output a lot of CSS, some packages </a:t>
            </a:r>
            <a:br>
              <a:rPr lang="en"/>
            </a:br>
            <a:r>
              <a:rPr lang="en"/>
              <a:t>output only a little.</a:t>
            </a:r>
            <a:endParaRPr/>
          </a:p>
        </p:txBody>
      </p:sp>
      <p:pic>
        <p:nvPicPr>
          <p:cNvPr id="315" name="Google Shape;315;p48" descr="The 19 colorful hexagons are now all different sizes, some large, some small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316" name="Google Shape;316;p48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Everything: 417 KB</a:t>
            </a:r>
            <a:endParaRPr/>
          </a:p>
        </p:txBody>
      </p:sp>
      <p:sp>
        <p:nvSpPr>
          <p:cNvPr id="322" name="Google Shape;322;p49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single bundle, </a:t>
            </a:r>
            <a:br>
              <a:rPr lang="en"/>
            </a:br>
            <a:r>
              <a:rPr lang="en"/>
              <a:t>the USWDS package </a:t>
            </a:r>
            <a:br>
              <a:rPr lang="en"/>
            </a:br>
            <a:r>
              <a:rPr lang="en"/>
              <a:t>is quite large</a:t>
            </a:r>
            <a:endParaRPr/>
          </a:p>
        </p:txBody>
      </p:sp>
      <p:pic>
        <p:nvPicPr>
          <p:cNvPr id="323" name="Google Shape;323;p49" descr="The 19 colorful hexagons are now all different sizes, some large, some small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324" name="Google Shape;324;p49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9609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banner and footer</a:t>
            </a:r>
            <a:endParaRPr/>
          </a:p>
        </p:txBody>
      </p:sp>
      <p:sp>
        <p:nvSpPr>
          <p:cNvPr id="330" name="Google Shape;330;p50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only a couple important components can save you over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80% over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bundled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version.</a:t>
            </a:r>
            <a:endParaRPr/>
          </a:p>
        </p:txBody>
      </p:sp>
      <p:pic>
        <p:nvPicPr>
          <p:cNvPr id="331" name="Google Shape;331;p50" descr="A green hexagon, an outlined hexagon, and a pink hexagon are connected. The words usa-banner: 32 KB, usa-footer: 43 KB, 75 KB, 11 KB Gzipp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97425" y="200"/>
            <a:ext cx="6246574" cy="5143500"/>
          </a:xfrm>
          <a:prstGeom prst="rect">
            <a:avLst/>
          </a:prstGeom>
        </p:spPr>
      </p:pic>
      <p:sp>
        <p:nvSpPr>
          <p:cNvPr id="332" name="Google Shape;332;p50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dependencies</a:t>
            </a:r>
            <a:endParaRPr/>
          </a:p>
        </p:txBody>
      </p:sp>
      <p:sp>
        <p:nvSpPr>
          <p:cNvPr id="338" name="Google Shape;338;p51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usa-banner</a:t>
            </a:r>
            <a:r>
              <a:rPr lang="en"/>
              <a:t> package pulls in a </a:t>
            </a:r>
            <a:br>
              <a:rPr lang="en"/>
            </a:br>
            <a:r>
              <a:rPr lang="en"/>
              <a:t>few other packages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needs to </a:t>
            </a:r>
            <a:br>
              <a:rPr lang="en"/>
            </a:br>
            <a:r>
              <a:rPr lang="en"/>
              <a:t>properly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</a:t>
            </a:r>
            <a:br>
              <a:rPr lang="en"/>
            </a:br>
            <a:r>
              <a:rPr lang="en"/>
              <a:t>called its</a:t>
            </a:r>
            <a:br>
              <a:rPr lang="en"/>
            </a:br>
            <a:r>
              <a:rPr lang="en"/>
              <a:t>package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dependencies.</a:t>
            </a:r>
            <a:endParaRPr/>
          </a:p>
        </p:txBody>
      </p:sp>
      <p:pic>
        <p:nvPicPr>
          <p:cNvPr id="339" name="Google Shape;339;p51" descr="A green hexagon package is connected to three other packages by green dotted lines. The words usa-layout-grid: 18 KB, usa-banner-only: 7.9 KB, uswds-fonts: 6 KB, usa-media-block: 0.1 KB, usa-banner: 32 KB total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15700" y="200"/>
            <a:ext cx="6828299" cy="5143500"/>
          </a:xfrm>
          <a:prstGeom prst="rect">
            <a:avLst/>
          </a:prstGeom>
        </p:spPr>
      </p:pic>
      <p:sp>
        <p:nvSpPr>
          <p:cNvPr id="340" name="Google Shape;340;p51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Footer dependencies</a:t>
            </a:r>
            <a:endParaRPr/>
          </a:p>
        </p:txBody>
      </p:sp>
      <p:sp>
        <p:nvSpPr>
          <p:cNvPr id="346" name="Google Shape;346;p52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usa-banner</a:t>
            </a:r>
            <a:r>
              <a:rPr lang="en"/>
              <a:t> package also has dependencies.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package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dependent 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least one other.</a:t>
            </a:r>
            <a:endParaRPr/>
          </a:p>
        </p:txBody>
      </p:sp>
      <p:pic>
        <p:nvPicPr>
          <p:cNvPr id="347" name="Google Shape;347;p52" descr="A large pink hexagon package is connected to six smaller hexagon packages with pink dotted line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164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348" name="Google Shape;348;p52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dependencies are only included once</a:t>
            </a:r>
            <a:endParaRPr/>
          </a:p>
        </p:txBody>
      </p:sp>
      <p:sp>
        <p:nvSpPr>
          <p:cNvPr id="354" name="Google Shape;354;p53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key benefit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Sass Module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 in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 3.0.</a:t>
            </a:r>
            <a:endParaRPr/>
          </a:p>
        </p:txBody>
      </p:sp>
      <p:pic>
        <p:nvPicPr>
          <p:cNvPr id="355" name="Google Shape;355;p53" descr="A green hexagon package (usa-banner) and a large pink hexagon package (usa-footer) are both connected to two smaller hexagon packages (usa-layout-grid and uswds-fonts)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838"/>
          <a:stretch/>
        </p:blipFill>
        <p:spPr>
          <a:xfrm>
            <a:off x="2433775" y="200"/>
            <a:ext cx="6710224" cy="5143500"/>
          </a:xfrm>
          <a:prstGeom prst="rect">
            <a:avLst/>
          </a:prstGeom>
        </p:spPr>
      </p:pic>
      <p:sp>
        <p:nvSpPr>
          <p:cNvPr id="356" name="Google Shape;356;p53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packages are affected by settings</a:t>
            </a:r>
            <a:endParaRPr/>
          </a:p>
        </p:txBody>
      </p:sp>
      <p:sp>
        <p:nvSpPr>
          <p:cNvPr id="362" name="Google Shape;362;p5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packages get output more or less CSS depending on your project settings.</a:t>
            </a:r>
            <a:endParaRPr/>
          </a:p>
        </p:txBody>
      </p:sp>
      <p:pic>
        <p:nvPicPr>
          <p:cNvPr id="363" name="Google Shape;363;p54" descr="Five small gold dots form a lin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364" name="Google Shape;364;p54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responsive breakpoints adds new CSS rules</a:t>
            </a:r>
            <a:endParaRPr/>
          </a:p>
        </p:txBody>
      </p:sp>
      <p:sp>
        <p:nvSpPr>
          <p:cNvPr id="370" name="Google Shape;370;p5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layout grid package includes responsive classes, based on which responsive breakpoints are in your project.</a:t>
            </a:r>
            <a:endParaRPr/>
          </a:p>
        </p:txBody>
      </p:sp>
      <p:pic>
        <p:nvPicPr>
          <p:cNvPr id="371" name="Google Shape;371;p55" descr="Below the first five gold dots is another line of five gold dots labelled MOBIL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372" name="Google Shape;372;p55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more you add, </a:t>
            </a:r>
            <a:br>
              <a:rPr lang="en"/>
            </a:br>
            <a:r>
              <a:rPr lang="en"/>
              <a:t>the more CSS is output</a:t>
            </a:r>
            <a:endParaRPr/>
          </a:p>
        </p:txBody>
      </p:sp>
      <p:sp>
        <p:nvSpPr>
          <p:cNvPr id="378" name="Google Shape;378;p56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9" name="Google Shape;379;p56" descr="Below the first five gold dots and the line of five gold dots labelled MOBILE is a third line of five gold dots labelled MOBILE-L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380" name="Google Shape;380;p56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Including many breakpoints can have a big effect</a:t>
            </a:r>
            <a:endParaRPr/>
          </a:p>
        </p:txBody>
      </p:sp>
      <p:sp>
        <p:nvSpPr>
          <p:cNvPr id="386" name="Google Shape;386;p57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breakpoints can serve as a CSS multiplier.</a:t>
            </a:r>
            <a:endParaRPr/>
          </a:p>
        </p:txBody>
      </p:sp>
      <p:pic>
        <p:nvPicPr>
          <p:cNvPr id="387" name="Google Shape;387;p57" descr="Below the first five gold dots are seven rows of five gold dots, labelled MOBILE, MOBILE-LG, TABLET, TABLET-LG, DESKTOP, DESKTOP-LG, and WIDESCREE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388" name="Google Shape;388;p57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8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Utilities start small</a:t>
            </a:r>
            <a:endParaRPr/>
          </a:p>
        </p:txBody>
      </p:sp>
      <p:sp>
        <p:nvSpPr>
          <p:cNvPr id="394" name="Google Shape;394;p58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Utility classes are even more sensitive to settings than the </a:t>
            </a:r>
            <a:br>
              <a:rPr lang="en"/>
            </a:br>
            <a:r>
              <a:rPr lang="en"/>
              <a:t>layout grid.</a:t>
            </a:r>
            <a:endParaRPr/>
          </a:p>
        </p:txBody>
      </p:sp>
      <p:pic>
        <p:nvPicPr>
          <p:cNvPr id="395" name="Google Shape;395;p58" descr="A single gold dot in the upper-left corner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396" name="Google Shape;396;p58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add state-based utility classes in settings</a:t>
            </a:r>
            <a:endParaRPr/>
          </a:p>
        </p:txBody>
      </p:sp>
      <p:sp>
        <p:nvSpPr>
          <p:cNvPr id="402" name="Google Shape;402;p59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each new state adds a bit more code</a:t>
            </a:r>
            <a:endParaRPr/>
          </a:p>
        </p:txBody>
      </p:sp>
      <p:pic>
        <p:nvPicPr>
          <p:cNvPr id="403" name="Google Shape;403;p59" descr="A pink dot labeled HOVER appears next to the first gold do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404" name="Google Shape;404;p59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classes..</a:t>
            </a:r>
            <a:endParaRPr/>
          </a:p>
        </p:txBody>
      </p:sp>
      <p:sp>
        <p:nvSpPr>
          <p:cNvPr id="410" name="Google Shape;410;p60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1" name="Google Shape;411;p60" descr="A red dot labeled ACTIVE appears next to the gold and pink dot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412" name="Google Shape;412;p60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1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classes…</a:t>
            </a:r>
            <a:endParaRPr/>
          </a:p>
        </p:txBody>
      </p:sp>
      <p:sp>
        <p:nvSpPr>
          <p:cNvPr id="418" name="Google Shape;418;p61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9" name="Google Shape;419;p61" descr="A purple dot labeled FOCUS appears next to the gold, pink, and red dot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420" name="Google Shape;420;p61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2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…and visited classes.</a:t>
            </a:r>
            <a:endParaRPr/>
          </a:p>
        </p:txBody>
      </p:sp>
      <p:sp>
        <p:nvSpPr>
          <p:cNvPr id="426" name="Google Shape;426;p62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7" name="Google Shape;427;p62" descr="A blue dot labeled VISITED appears next to the gold, pink, red, and purple dot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428" name="Google Shape;428;p62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3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multiplied by the responsive breakpoints</a:t>
            </a:r>
            <a:endParaRPr/>
          </a:p>
        </p:txBody>
      </p:sp>
      <p:sp>
        <p:nvSpPr>
          <p:cNvPr id="434" name="Google Shape;434;p63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new utility variant is a multiplier.</a:t>
            </a:r>
            <a:endParaRPr/>
          </a:p>
        </p:txBody>
      </p:sp>
      <p:pic>
        <p:nvPicPr>
          <p:cNvPr id="435" name="Google Shape;435;p63" descr="A 5x5 grid of dots, with gold, pink, red, purple, and blue dots in each colum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436" name="Google Shape;436;p63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more output utilities, the more output CSS</a:t>
            </a:r>
            <a:endParaRPr/>
          </a:p>
        </p:txBody>
      </p:sp>
      <p:sp>
        <p:nvSpPr>
          <p:cNvPr id="442" name="Google Shape;442;p6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a few new variants, spread over multiple utilities can have a big effect.</a:t>
            </a:r>
            <a:endParaRPr/>
          </a:p>
        </p:txBody>
      </p:sp>
      <p:pic>
        <p:nvPicPr>
          <p:cNvPr id="443" name="Google Shape;443;p64" descr="A 10x10 grid of dots, with gold, pink, red, purple, and blue dots in each colum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444" name="Google Shape;444;p64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quickly multiply</a:t>
            </a:r>
            <a:endParaRPr/>
          </a:p>
        </p:txBody>
      </p:sp>
      <p:sp>
        <p:nvSpPr>
          <p:cNvPr id="450" name="Google Shape;450;p6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more utilities you're using, the bigger the effect.</a:t>
            </a:r>
            <a:endParaRPr/>
          </a:p>
        </p:txBody>
      </p:sp>
      <p:pic>
        <p:nvPicPr>
          <p:cNvPr id="451" name="Google Shape;451;p65" descr="A 20x20 grid of dots, with gold, pink, red, purple, and blue dots in each colum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452" name="Google Shape;452;p65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47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6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you know it, utility size can get out of hand</a:t>
            </a:r>
            <a:endParaRPr/>
          </a:p>
        </p:txBody>
      </p:sp>
      <p:sp>
        <p:nvSpPr>
          <p:cNvPr id="458" name="Google Shape;458;p66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most projects, the bulk of unused code is coming from utility classes.</a:t>
            </a:r>
            <a:endParaRPr/>
          </a:p>
        </p:txBody>
      </p:sp>
      <p:pic>
        <p:nvPicPr>
          <p:cNvPr id="459" name="Google Shape;459;p66" descr="A 40x40 grid of dots, with gold, pink, red, purple, and blue dots in each colum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460" name="Google Shape;460;p66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48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7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Utilities package</a:t>
            </a:r>
            <a:endParaRPr/>
          </a:p>
        </p:txBody>
      </p:sp>
      <p:sp>
        <p:nvSpPr>
          <p:cNvPr id="466" name="Google Shape;466;p67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utilities package has more </a:t>
            </a:r>
            <a:br>
              <a:rPr lang="en"/>
            </a:br>
            <a:r>
              <a:rPr lang="en"/>
              <a:t>customization </a:t>
            </a:r>
            <a:br>
              <a:rPr lang="en"/>
            </a:br>
            <a:r>
              <a:rPr lang="en"/>
              <a:t>options than any </a:t>
            </a:r>
            <a:br>
              <a:rPr lang="en"/>
            </a:br>
            <a:r>
              <a:rPr lang="en"/>
              <a:t>other package.</a:t>
            </a:r>
            <a:endParaRPr/>
          </a:p>
        </p:txBody>
      </p:sp>
      <p:pic>
        <p:nvPicPr>
          <p:cNvPr id="467" name="Google Shape;467;p67" descr="A small white hexagon package radiates outward into progressively more transparent hexago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452"/>
          <a:stretch/>
        </p:blipFill>
        <p:spPr>
          <a:xfrm>
            <a:off x="3631250" y="200"/>
            <a:ext cx="5512750" cy="5143500"/>
          </a:xfrm>
          <a:prstGeom prst="rect">
            <a:avLst/>
          </a:prstGeom>
        </p:spPr>
      </p:pic>
      <p:sp>
        <p:nvSpPr>
          <p:cNvPr id="468" name="Google Shape;468;p67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Pandemic Oversight</a:t>
            </a:r>
            <a:endParaRPr dirty="0"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pandemicoversight.gov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130" name="Google Shape;130;p23" descr="The pandemic oversight home page shows a large image of a dollar bill and the words &quot;Overseeing more than $5 trillion in pandemic-related programs and spending is a big job.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r="1107" b="37130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1717"/>
            </a:avLst>
          </a:prstGeom>
        </p:spPr>
      </p:pic>
      <p:sp>
        <p:nvSpPr>
          <p:cNvPr id="131" name="Google Shape;13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8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Utilities modules</a:t>
            </a:r>
            <a:endParaRPr/>
          </a:p>
        </p:txBody>
      </p:sp>
      <p:sp>
        <p:nvSpPr>
          <p:cNvPr id="474" name="Google Shape;474;p68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utility in the  utilities package </a:t>
            </a:r>
            <a:br>
              <a:rPr lang="en"/>
            </a:br>
            <a:r>
              <a:rPr lang="en"/>
              <a:t>has its own module. USWDS has over 60 utility modules.</a:t>
            </a:r>
            <a:endParaRPr/>
          </a:p>
        </p:txBody>
      </p:sp>
      <p:pic>
        <p:nvPicPr>
          <p:cNvPr id="475" name="Google Shape;475;p68" descr="A large yellow hexagon filled with more than 60 small colorful dot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476" name="Google Shape;476;p68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Utilities modules for your project</a:t>
            </a:r>
            <a:endParaRPr/>
          </a:p>
        </p:txBody>
      </p:sp>
      <p:sp>
        <p:nvSpPr>
          <p:cNvPr id="482" name="Google Shape;482;p69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as with component packages, most production websites will use only a few utility modules.</a:t>
            </a:r>
            <a:endParaRPr/>
          </a:p>
        </p:txBody>
      </p:sp>
      <p:pic>
        <p:nvPicPr>
          <p:cNvPr id="483" name="Google Shape;483;p69" descr="A large yellow hexagon filled with only 18 small colorful dots. There is space where other small dots have vanish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484" name="Google Shape;484;p69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0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Utilities docs</a:t>
            </a:r>
            <a:endParaRPr/>
          </a:p>
        </p:txBody>
      </p:sp>
      <p:sp>
        <p:nvSpPr>
          <p:cNvPr id="490" name="Google Shape;490;p70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docs go into more detail about using utility modules.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designsystem.digital.gov</a:t>
            </a:r>
            <a:r>
              <a:rPr lang="en" sz="1100" b="1">
                <a:solidFill>
                  <a:schemeClr val="accent2"/>
                </a:solidFill>
              </a:rPr>
              <a:t>/utilities</a:t>
            </a:r>
            <a:endParaRPr sz="11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1" name="Google Shape;491;p70" descr="The utilities documentation page shows a comprehensive table of utility modules, the base class, and size. The table is not meant to be read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5810" r="34563" b="5809"/>
          <a:stretch/>
        </p:blipFill>
        <p:spPr>
          <a:xfrm>
            <a:off x="3996000" y="201"/>
            <a:ext cx="5148001" cy="5143501"/>
          </a:xfrm>
          <a:prstGeom prst="rect">
            <a:avLst/>
          </a:prstGeom>
        </p:spPr>
      </p:pic>
      <p:sp>
        <p:nvSpPr>
          <p:cNvPr id="492" name="Google Shape;492;p70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493" name="Google Shape;493;p70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52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1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$output-these-utilities</a:t>
            </a:r>
            <a:endParaRPr sz="1700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499" name="Google Shape;499;p71"/>
          <p:cNvSpPr txBox="1">
            <a:spLocks noGrp="1"/>
          </p:cNvSpPr>
          <p:nvPr>
            <p:ph type="body" idx="1"/>
          </p:nvPr>
        </p:nvSpPr>
        <p:spPr>
          <a:xfrm>
            <a:off x="295249" y="2551950"/>
            <a:ext cx="33450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new setting allows you to create a list of the utility modules your project needs.</a:t>
            </a:r>
            <a:endParaRPr/>
          </a:p>
        </p:txBody>
      </p:sp>
      <p:sp>
        <p:nvSpPr>
          <p:cNvPr id="500" name="Google Shape;500;p71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Mono Light"/>
                <a:ea typeface="IBM Plex Mono Light"/>
                <a:cs typeface="IBM Plex Mono Light"/>
                <a:sym typeface="IBM Plex Mono Light"/>
              </a:rPr>
              <a:t>$output-these-utilities {</a:t>
            </a:r>
            <a:endParaRPr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Mono"/>
                <a:ea typeface="IBM Plex Mono"/>
                <a:cs typeface="IBM Plex Mono"/>
                <a:sym typeface="IBM Plex Mono"/>
              </a:rPr>
              <a:t>  "align-items",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Mono"/>
                <a:ea typeface="IBM Plex Mono"/>
                <a:cs typeface="IBM Plex Mono"/>
                <a:sym typeface="IBM Plex Mono"/>
              </a:rPr>
              <a:t>  "background-color",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Mono"/>
                <a:ea typeface="IBM Plex Mono"/>
                <a:cs typeface="IBM Plex Mono"/>
                <a:sym typeface="IBM Plex Mono"/>
              </a:rPr>
              <a:t>  "border",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Mono"/>
                <a:ea typeface="IBM Plex Mono"/>
                <a:cs typeface="IBM Plex Mono"/>
                <a:sym typeface="IBM Plex Mono"/>
              </a:rPr>
              <a:t>  "color",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Mono"/>
                <a:ea typeface="IBM Plex Mono"/>
                <a:cs typeface="IBM Plex Mono"/>
                <a:sym typeface="IBM Plex Mono"/>
              </a:rPr>
              <a:t>  "flex",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Mono"/>
                <a:ea typeface="IBM Plex Mono"/>
                <a:cs typeface="IBM Plex Mono"/>
                <a:sym typeface="IBM Plex Mono"/>
              </a:rPr>
              <a:t>  "margin-vertical",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Mono"/>
                <a:ea typeface="IBM Plex Mono"/>
                <a:cs typeface="IBM Plex Mono"/>
                <a:sym typeface="IBM Plex Mono"/>
              </a:rPr>
              <a:t>  "padding",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Mono"/>
                <a:ea typeface="IBM Plex Mono"/>
                <a:cs typeface="IBM Plex Mono"/>
                <a:sym typeface="IBM Plex Mono"/>
              </a:rPr>
              <a:t>  "width"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Mono Light"/>
                <a:ea typeface="IBM Plex Mono Light"/>
                <a:cs typeface="IBM Plex Mono Light"/>
                <a:sym typeface="IBM Plex Mono Light"/>
              </a:rPr>
              <a:t>}</a:t>
            </a:r>
            <a:endParaRPr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sp>
        <p:nvSpPr>
          <p:cNvPr id="501" name="Google Shape;501;p71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53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2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Settings docs</a:t>
            </a:r>
            <a:endParaRPr dirty="0"/>
          </a:p>
        </p:txBody>
      </p:sp>
      <p:sp>
        <p:nvSpPr>
          <p:cNvPr id="507" name="Google Shape;507;p72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 utility breakpoints and other utility output.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 err="1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r>
              <a:rPr lang="en" sz="1100" b="1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/documentation/settings</a:t>
            </a:r>
            <a:endParaRPr sz="1100" b="1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08" name="Google Shape;508;p72" descr="The settings documentation page shows a comprehensive table of utility settings, including $output-these-utilities, and and utility breakpoints. The table is not meant to be read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-6270" r="35492" b="6270"/>
          <a:stretch/>
        </p:blipFill>
        <p:spPr>
          <a:xfrm>
            <a:off x="3996000" y="201"/>
            <a:ext cx="5148001" cy="5143499"/>
          </a:xfrm>
          <a:prstGeom prst="rect">
            <a:avLst/>
          </a:prstGeom>
        </p:spPr>
      </p:pic>
      <p:sp>
        <p:nvSpPr>
          <p:cNvPr id="509" name="Google Shape;509;p72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10" name="Google Shape;510;p72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54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3"/>
          <p:cNvSpPr txBox="1">
            <a:spLocks noGrp="1"/>
          </p:cNvSpPr>
          <p:nvPr>
            <p:ph type="title"/>
          </p:nvPr>
        </p:nvSpPr>
        <p:spPr>
          <a:xfrm>
            <a:off x="295250" y="673625"/>
            <a:ext cx="38703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$theme-utility-breakpoints </a:t>
            </a:r>
            <a:br>
              <a:rPr lang="en" sz="1700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</a:br>
            <a:r>
              <a:rPr lang="en" sz="1700"/>
              <a:t>and</a:t>
            </a:r>
            <a:r>
              <a:rPr lang="en" sz="1700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$[module]-settings</a:t>
            </a:r>
            <a:endParaRPr sz="1700"/>
          </a:p>
        </p:txBody>
      </p:sp>
      <p:sp>
        <p:nvSpPr>
          <p:cNvPr id="516" name="Google Shape;516;p73"/>
          <p:cNvSpPr txBox="1">
            <a:spLocks noGrp="1"/>
          </p:cNvSpPr>
          <p:nvPr>
            <p:ph type="body" idx="1"/>
          </p:nvPr>
        </p:nvSpPr>
        <p:spPr>
          <a:xfrm>
            <a:off x="295249" y="2551950"/>
            <a:ext cx="34536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breakpoints and state variants</a:t>
            </a:r>
            <a:endParaRPr/>
          </a:p>
        </p:txBody>
      </p:sp>
      <p:sp>
        <p:nvSpPr>
          <p:cNvPr id="517" name="Google Shape;517;p73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4730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Mono Light"/>
                <a:ea typeface="IBM Plex Mono Light"/>
                <a:cs typeface="IBM Plex Mono Light"/>
                <a:sym typeface="IBM Plex Mono Light"/>
              </a:rPr>
              <a:t>$theme-utility-breakpoints: (</a:t>
            </a:r>
            <a:endParaRPr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Mono"/>
                <a:ea typeface="IBM Plex Mono"/>
                <a:cs typeface="IBM Plex Mono"/>
                <a:sym typeface="IBM Plex Mono"/>
              </a:rPr>
              <a:t>  "mobile-lg": true,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Mono"/>
                <a:ea typeface="IBM Plex Mono"/>
                <a:cs typeface="IBM Plex Mono"/>
                <a:sym typeface="IBM Plex Mono"/>
              </a:rPr>
              <a:t>  "tablet": true,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Mono"/>
                <a:ea typeface="IBM Plex Mono"/>
                <a:cs typeface="IBM Plex Mono"/>
                <a:sym typeface="IBM Plex Mono"/>
              </a:rPr>
              <a:t>  "tablet-lg": true,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Mono"/>
                <a:ea typeface="IBM Plex Mono"/>
                <a:cs typeface="IBM Plex Mono"/>
                <a:sym typeface="IBM Plex Mono"/>
              </a:rPr>
              <a:t>  "desktop": true,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Mono Light"/>
                <a:ea typeface="IBM Plex Mono Light"/>
                <a:cs typeface="IBM Plex Mono Light"/>
                <a:sym typeface="IBM Plex Mono Light"/>
              </a:rPr>
              <a:t>),</a:t>
            </a:r>
            <a:endParaRPr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Mono Light"/>
                <a:ea typeface="IBM Plex Mono Light"/>
                <a:cs typeface="IBM Plex Mono Light"/>
                <a:sym typeface="IBM Plex Mono Light"/>
              </a:rPr>
              <a:t>$width-settings: (</a:t>
            </a:r>
            <a:endParaRPr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Mono"/>
                <a:ea typeface="IBM Plex Mono"/>
                <a:cs typeface="IBM Plex Mono"/>
                <a:sym typeface="IBM Plex Mono"/>
              </a:rPr>
              <a:t>  output: true,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Mono"/>
                <a:ea typeface="IBM Plex Mono"/>
                <a:cs typeface="IBM Plex Mono"/>
                <a:sym typeface="IBM Plex Mono"/>
              </a:rPr>
              <a:t>  responsive: true,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Mono Light"/>
                <a:ea typeface="IBM Plex Mono Light"/>
                <a:cs typeface="IBM Plex Mono Light"/>
                <a:sym typeface="IBM Plex Mono Light"/>
              </a:rPr>
              <a:t>)</a:t>
            </a:r>
            <a:endParaRPr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sp>
        <p:nvSpPr>
          <p:cNvPr id="518" name="Google Shape;518;p73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55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</a:t>
            </a:r>
            <a:br>
              <a:rPr lang="en" dirty="0"/>
            </a:br>
            <a:r>
              <a:rPr lang="en" dirty="0"/>
              <a:t>packages docs</a:t>
            </a:r>
            <a:endParaRPr dirty="0"/>
          </a:p>
        </p:txBody>
      </p:sp>
      <p:sp>
        <p:nvSpPr>
          <p:cNvPr id="524" name="Google Shape;524;p74"/>
          <p:cNvSpPr txBox="1">
            <a:spLocks noGrp="1"/>
          </p:cNvSpPr>
          <p:nvPr>
            <p:ph type="body" idx="1"/>
          </p:nvPr>
        </p:nvSpPr>
        <p:spPr>
          <a:xfrm>
            <a:off x="295251" y="2551950"/>
            <a:ext cx="37887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all available packages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 err="1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r>
              <a:rPr lang="en" sz="1100" b="1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/components/packages</a:t>
            </a:r>
            <a:endParaRPr sz="1100" b="1" dirty="0">
              <a:solidFill>
                <a:schemeClr val="accent2"/>
              </a:solidFill>
            </a:endParaRPr>
          </a:p>
        </p:txBody>
      </p:sp>
      <p:pic>
        <p:nvPicPr>
          <p:cNvPr id="525" name="Google Shape;525;p74" descr="The component packages documentation page shows a comprehensive table of component packages, and their sizes. The table is not meant to be read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-6870" r="34318" b="6869"/>
          <a:stretch/>
        </p:blipFill>
        <p:spPr>
          <a:xfrm>
            <a:off x="3996000" y="201"/>
            <a:ext cx="5148001" cy="5143501"/>
          </a:xfrm>
          <a:prstGeom prst="rect">
            <a:avLst/>
          </a:prstGeom>
        </p:spPr>
      </p:pic>
      <p:sp>
        <p:nvSpPr>
          <p:cNvPr id="526" name="Google Shape;526;p74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527" name="Google Shape;527;p74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56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docs</a:t>
            </a:r>
            <a:endParaRPr dirty="0"/>
          </a:p>
        </p:txBody>
      </p:sp>
      <p:sp>
        <p:nvSpPr>
          <p:cNvPr id="533" name="Google Shape;533;p75"/>
          <p:cNvSpPr txBox="1">
            <a:spLocks noGrp="1"/>
          </p:cNvSpPr>
          <p:nvPr>
            <p:ph type="body" idx="1"/>
          </p:nvPr>
        </p:nvSpPr>
        <p:spPr>
          <a:xfrm>
            <a:off x="295251" y="2551950"/>
            <a:ext cx="37887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package information on any component page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 err="1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r>
              <a:rPr lang="en" sz="1100" b="1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/components/packages</a:t>
            </a:r>
            <a:endParaRPr sz="1100" b="1" dirty="0">
              <a:solidFill>
                <a:schemeClr val="accent2"/>
              </a:solidFill>
            </a:endParaRPr>
          </a:p>
        </p:txBody>
      </p:sp>
      <p:pic>
        <p:nvPicPr>
          <p:cNvPr id="534" name="Google Shape;534;p75" descr="The bottom of the banner component documentation page shows a PACKAGES section, with a PACKAGE USAGE section, and a DEPENDENCIES section. The page is otherwise not meant to be read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7750" r="35052" b="-7749"/>
          <a:stretch/>
        </p:blipFill>
        <p:spPr>
          <a:xfrm>
            <a:off x="3996000" y="201"/>
            <a:ext cx="5148001" cy="5143499"/>
          </a:xfrm>
          <a:prstGeom prst="rect">
            <a:avLst/>
          </a:prstGeom>
        </p:spPr>
      </p:pic>
      <p:sp>
        <p:nvSpPr>
          <p:cNvPr id="535" name="Google Shape;535;p75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536" name="Google Shape;536;p75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6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@forward</a:t>
            </a:r>
            <a:endParaRPr sz="1700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542" name="Google Shape;542;p76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only your project’s packages  </a:t>
            </a:r>
            <a:endParaRPr/>
          </a:p>
        </p:txBody>
      </p:sp>
      <p:sp>
        <p:nvSpPr>
          <p:cNvPr id="543" name="Google Shape;543;p76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>
                <a:latin typeface="IBM Plex Mono Light"/>
                <a:ea typeface="IBM Plex Mono Light"/>
                <a:cs typeface="IBM Plex Mono Light"/>
                <a:sym typeface="IBM Plex Mono Light"/>
              </a:rPr>
              <a:t>@forward "uswds"</a:t>
            </a:r>
            <a:endParaRPr strike="sngStrike"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trike="sngStrike"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Mono"/>
                <a:ea typeface="IBM Plex Mono"/>
                <a:cs typeface="IBM Plex Mono"/>
                <a:sym typeface="IBM Plex Mono"/>
              </a:rPr>
              <a:t>@forward "usa-banner"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Mono"/>
                <a:ea typeface="IBM Plex Mono"/>
                <a:cs typeface="IBM Plex Mono"/>
                <a:sym typeface="IBM Plex Mono"/>
              </a:rPr>
              <a:t>@forward "usa-footer"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Mono"/>
                <a:ea typeface="IBM Plex Mono"/>
                <a:cs typeface="IBM Plex Mono"/>
                <a:sym typeface="IBM Plex Mono"/>
              </a:rPr>
              <a:t>@forward "uswds-utilities"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Mono"/>
                <a:ea typeface="IBM Plex Mono"/>
                <a:cs typeface="IBM Plex Mono"/>
                <a:sym typeface="IBM Plex Mono"/>
              </a:rPr>
              <a:t>@forward "uswds-global"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544" name="Google Shape;544;p76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7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profile</a:t>
            </a:r>
            <a:endParaRPr/>
          </a:p>
        </p:txBody>
      </p:sp>
      <p:sp>
        <p:nvSpPr>
          <p:cNvPr id="550" name="Google Shape;550;p77"/>
          <p:cNvSpPr txBox="1">
            <a:spLocks noGrp="1"/>
          </p:cNvSpPr>
          <p:nvPr>
            <p:ph type="body" idx="1"/>
          </p:nvPr>
        </p:nvSpPr>
        <p:spPr>
          <a:xfrm>
            <a:off x="295250" y="2551950"/>
            <a:ext cx="34446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Together, your </a:t>
            </a:r>
            <a:br>
              <a:rPr lang="en"/>
            </a:br>
            <a:r>
              <a:rPr lang="en"/>
              <a:t>settings form a unique project profile.</a:t>
            </a:r>
            <a:endParaRPr/>
          </a:p>
        </p:txBody>
      </p:sp>
      <p:pic>
        <p:nvPicPr>
          <p:cNvPr id="551" name="Google Shape;551;p77" descr="7 colorful hexagonal packages inside a larger hexagon package, connected by white lines. 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552" name="Google Shape;552;p77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work!</a:t>
            </a: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8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Mejia</a:t>
            </a:r>
            <a:endParaRPr/>
          </a:p>
        </p:txBody>
      </p:sp>
      <p:sp>
        <p:nvSpPr>
          <p:cNvPr id="558" name="Google Shape;558;p78"/>
          <p:cNvSpPr txBox="1">
            <a:spLocks noGrp="1"/>
          </p:cNvSpPr>
          <p:nvPr>
            <p:ph type="subTitle" idx="1"/>
          </p:nvPr>
        </p:nvSpPr>
        <p:spPr>
          <a:xfrm>
            <a:off x="4138350" y="1362200"/>
            <a:ext cx="47382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Developer</a:t>
            </a:r>
            <a:endParaRPr sz="2400" b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USWDS Core Team Contractor</a:t>
            </a:r>
            <a:endParaRPr sz="2400"/>
          </a:p>
        </p:txBody>
      </p:sp>
      <p:sp>
        <p:nvSpPr>
          <p:cNvPr id="559" name="Google Shape;559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i="0">
                <a:latin typeface="Public Sans Thin"/>
                <a:ea typeface="Public Sans Thin"/>
                <a:cs typeface="Public Sans Thin"/>
                <a:sym typeface="Public Sans Thin"/>
              </a:rPr>
              <a:t>Demo</a:t>
            </a:r>
            <a:endParaRPr sz="12000" i="0">
              <a:latin typeface="Public Sans Thin"/>
              <a:ea typeface="Public Sans Thin"/>
              <a:cs typeface="Public Sans Thin"/>
              <a:sym typeface="Public Sans Thin"/>
            </a:endParaRPr>
          </a:p>
        </p:txBody>
      </p:sp>
      <p:sp>
        <p:nvSpPr>
          <p:cNvPr id="565" name="Google Shape;565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0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571" name="Google Shape;571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1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month</a:t>
            </a:r>
            <a:endParaRPr/>
          </a:p>
        </p:txBody>
      </p:sp>
      <p:sp>
        <p:nvSpPr>
          <p:cNvPr id="577" name="Google Shape;577;p81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June:</a:t>
            </a:r>
            <a:br>
              <a:rPr lang="en"/>
            </a:br>
            <a:r>
              <a:rPr lang="en"/>
              <a:t>Improving our contribution model</a:t>
            </a:r>
            <a:endParaRPr/>
          </a:p>
        </p:txBody>
      </p:sp>
      <p:sp>
        <p:nvSpPr>
          <p:cNvPr id="578" name="Google Shape;578;p81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USWDS Slack</a:t>
            </a:r>
            <a:endParaRPr dirty="0">
              <a:solidFill>
                <a:schemeClr val="bg2"/>
              </a:solidFill>
            </a:endParaRPr>
          </a:p>
          <a:p>
            <a:pPr marL="457200" lvl="0" indent="-406400" algn="l" rtl="0">
              <a:spcBef>
                <a:spcPts val="1300"/>
              </a:spcBef>
              <a:spcAft>
                <a:spcPts val="0"/>
              </a:spcAft>
              <a:buSzPts val="2800"/>
              <a:buChar char="●"/>
            </a:pPr>
            <a:r>
              <a:rPr lang="en-US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dirty="0">
              <a:solidFill>
                <a:schemeClr val="bg2"/>
              </a:solidFill>
            </a:endParaRPr>
          </a:p>
          <a:p>
            <a:pPr marL="457200" lvl="0" indent="-406400" algn="l" rtl="0">
              <a:spcBef>
                <a:spcPts val="1300"/>
              </a:spcBef>
              <a:spcAft>
                <a:spcPts val="1300"/>
              </a:spcAft>
              <a:buSzPts val="2800"/>
              <a:buChar char="●"/>
            </a:pPr>
            <a:r>
              <a:rPr lang="en-US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USWDS website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579" name="Google Shape;579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 3.0 is here</a:t>
            </a:r>
            <a:endParaRPr/>
          </a:p>
        </p:txBody>
      </p:sp>
      <p:pic>
        <p:nvPicPr>
          <p:cNvPr id="149" name="Google Shape;149;p26" descr="A colorful collection of boxes and lines forms the shape of &quot;3.0&quot;"/>
          <p:cNvPicPr preferRelativeResize="0"/>
          <p:nvPr/>
        </p:nvPicPr>
        <p:blipFill rotWithShape="1">
          <a:blip r:embed="rId3">
            <a:alphaModFix/>
          </a:blip>
          <a:srcRect l="561" t="997" r="935" b="396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8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3.0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accent1"/>
                </a:solidFill>
              </a:rPr>
              <a:t>Actually, now it’s 3.0.1</a:t>
            </a:r>
            <a:endParaRPr b="0">
              <a:solidFill>
                <a:schemeClr val="accent1"/>
              </a:solidFill>
            </a:endParaRPr>
          </a:p>
        </p:txBody>
      </p:sp>
      <p:sp>
        <p:nvSpPr>
          <p:cNvPr id="156" name="Google Shape;15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989</Words>
  <Application>Microsoft Macintosh PowerPoint</Application>
  <PresentationFormat>On-screen Show (16:9)</PresentationFormat>
  <Paragraphs>238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Public Sans Thin</vt:lpstr>
      <vt:lpstr>Arial</vt:lpstr>
      <vt:lpstr>IBM Plex Mono Light</vt:lpstr>
      <vt:lpstr>IBM Plex Mono</vt:lpstr>
      <vt:lpstr>Public Sans</vt:lpstr>
      <vt:lpstr>Public Sans Medium</vt:lpstr>
      <vt:lpstr>IBM Plex Mono Medium</vt:lpstr>
      <vt:lpstr>Public Sans ExtraBold</vt:lpstr>
      <vt:lpstr>USWDS</vt:lpstr>
      <vt:lpstr>USWDS Monthly Call</vt:lpstr>
      <vt:lpstr>Hi!</vt:lpstr>
      <vt:lpstr>Agenda</vt:lpstr>
      <vt:lpstr>Site launches</vt:lpstr>
      <vt:lpstr>Pandemic Oversight</vt:lpstr>
      <vt:lpstr>Great work!</vt:lpstr>
      <vt:lpstr>Product updates</vt:lpstr>
      <vt:lpstr>USWDS 3.0 is here</vt:lpstr>
      <vt:lpstr>USWDS 3.0 Actually, now it’s 3.0.1</vt:lpstr>
      <vt:lpstr>Compile 1.0.0 Tuned up for USWDS 3.0</vt:lpstr>
      <vt:lpstr>Packages and performance</vt:lpstr>
      <vt:lpstr>USWDS 1.0</vt:lpstr>
      <vt:lpstr>USWDS 2.0</vt:lpstr>
      <vt:lpstr>USWDS 2.13.2</vt:lpstr>
      <vt:lpstr>USWDS 3.0</vt:lpstr>
      <vt:lpstr>Now USWDS can  keep growing  without bloating  your project CSS</vt:lpstr>
      <vt:lpstr>What is a package?</vt:lpstr>
      <vt:lpstr>Package prefixes</vt:lpstr>
      <vt:lpstr>usa-banner</vt:lpstr>
      <vt:lpstr>usa-footer</vt:lpstr>
      <vt:lpstr>uswds-utilities</vt:lpstr>
      <vt:lpstr>Use just the  design system components your project needs</vt:lpstr>
      <vt:lpstr>Small footprint</vt:lpstr>
      <vt:lpstr>Medium footprint</vt:lpstr>
      <vt:lpstr>Large footprint</vt:lpstr>
      <vt:lpstr>Core only</vt:lpstr>
      <vt:lpstr>uswds-core  powers every other package</vt:lpstr>
      <vt:lpstr>Package structure</vt:lpstr>
      <vt:lpstr>Every component  is a package</vt:lpstr>
      <vt:lpstr>Different needs, different sizes</vt:lpstr>
      <vt:lpstr>Everything: 417 KB</vt:lpstr>
      <vt:lpstr>Using banner and footer</vt:lpstr>
      <vt:lpstr>Package dependencies</vt:lpstr>
      <vt:lpstr>Footer dependencies</vt:lpstr>
      <vt:lpstr>Shared dependencies are only included once</vt:lpstr>
      <vt:lpstr>Some packages are affected by settings</vt:lpstr>
      <vt:lpstr>Adding responsive breakpoints adds new CSS rules</vt:lpstr>
      <vt:lpstr>The more you add,  the more CSS is output</vt:lpstr>
      <vt:lpstr>Including many breakpoints can have a big effect</vt:lpstr>
      <vt:lpstr>Utilities start small</vt:lpstr>
      <vt:lpstr>You can add state-based utility classes in settings</vt:lpstr>
      <vt:lpstr>Active classes..</vt:lpstr>
      <vt:lpstr>Focus classes…</vt:lpstr>
      <vt:lpstr>…and visited classes.</vt:lpstr>
      <vt:lpstr>These are multiplied by the responsive breakpoints</vt:lpstr>
      <vt:lpstr>The more output utilities, the more output CSS</vt:lpstr>
      <vt:lpstr>This can quickly multiply</vt:lpstr>
      <vt:lpstr>Before you know it, utility size can get out of hand</vt:lpstr>
      <vt:lpstr>Utilities package</vt:lpstr>
      <vt:lpstr>Utilities modules</vt:lpstr>
      <vt:lpstr>Utilities modules for your project</vt:lpstr>
      <vt:lpstr>Utilities docs</vt:lpstr>
      <vt:lpstr>$output-these-utilities</vt:lpstr>
      <vt:lpstr>Settings docs</vt:lpstr>
      <vt:lpstr>$theme-utility-breakpoints  and $[module]-settings</vt:lpstr>
      <vt:lpstr>Component  packages docs</vt:lpstr>
      <vt:lpstr>Component docs</vt:lpstr>
      <vt:lpstr>@forward</vt:lpstr>
      <vt:lpstr>Project profile</vt:lpstr>
      <vt:lpstr>James Mejia</vt:lpstr>
      <vt:lpstr>Demo</vt:lpstr>
      <vt:lpstr>Q&amp;A</vt:lpstr>
      <vt:lpstr>Next month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USWDS Monthly Call</dc:title>
  <cp:lastModifiedBy>Microsoft Office User</cp:lastModifiedBy>
  <cp:revision>4</cp:revision>
  <dcterms:modified xsi:type="dcterms:W3CDTF">2022-05-18T07:00:39Z</dcterms:modified>
</cp:coreProperties>
</file>